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340239-0537-4B45-B7A0-A1BD51001EA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4132578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340239-0537-4B45-B7A0-A1BD51001EA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2555460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340239-0537-4B45-B7A0-A1BD51001EA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4231469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340239-0537-4B45-B7A0-A1BD51001EA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146313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340239-0537-4B45-B7A0-A1BD51001EA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1099326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340239-0537-4B45-B7A0-A1BD51001EAE}"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303364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340239-0537-4B45-B7A0-A1BD51001EAE}" type="datetimeFigureOut">
              <a:rPr lang="en-US" smtClean="0"/>
              <a:t>5/1/2014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436118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340239-0537-4B45-B7A0-A1BD51001EAE}" type="datetimeFigureOut">
              <a:rPr lang="en-US" smtClean="0"/>
              <a:t>5/1/2014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919477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340239-0537-4B45-B7A0-A1BD51001EAE}" type="datetimeFigureOut">
              <a:rPr lang="en-US" smtClean="0"/>
              <a:t>5/1/2014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191606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340239-0537-4B45-B7A0-A1BD51001EAE}"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4218020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340239-0537-4B45-B7A0-A1BD51001EAE}"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961D49-71BE-493B-9AFC-E48DE26F9613}" type="slidenum">
              <a:rPr lang="en-US" smtClean="0"/>
              <a:t>‹#›</a:t>
            </a:fld>
            <a:endParaRPr lang="en-US"/>
          </a:p>
        </p:txBody>
      </p:sp>
    </p:spTree>
    <p:extLst>
      <p:ext uri="{BB962C8B-B14F-4D97-AF65-F5344CB8AC3E}">
        <p14:creationId xmlns:p14="http://schemas.microsoft.com/office/powerpoint/2010/main" val="3439699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340239-0537-4B45-B7A0-A1BD51001EAE}" type="datetimeFigureOut">
              <a:rPr lang="en-US" smtClean="0"/>
              <a:t>5/1/2014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961D49-71BE-493B-9AFC-E48DE26F9613}" type="slidenum">
              <a:rPr lang="en-US" smtClean="0"/>
              <a:t>‹#›</a:t>
            </a:fld>
            <a:endParaRPr lang="en-US"/>
          </a:p>
        </p:txBody>
      </p:sp>
    </p:spTree>
    <p:extLst>
      <p:ext uri="{BB962C8B-B14F-4D97-AF65-F5344CB8AC3E}">
        <p14:creationId xmlns:p14="http://schemas.microsoft.com/office/powerpoint/2010/main" val="30298580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a:bodyPr>
          <a:lstStyle/>
          <a:p>
            <a:r>
              <a:rPr lang="en-US" b="1" dirty="0" smtClean="0"/>
              <a:t>L340 – IP LAW</a:t>
            </a:r>
          </a:p>
          <a:p>
            <a:r>
              <a:rPr lang="en-US" b="1" dirty="0" smtClean="0"/>
              <a:t>UNIT </a:t>
            </a:r>
            <a:r>
              <a:rPr lang="en-US" b="1" dirty="0" smtClean="0"/>
              <a:t>20 </a:t>
            </a:r>
            <a:r>
              <a:rPr lang="en-US" b="1" dirty="0" smtClean="0"/>
              <a:t>– </a:t>
            </a:r>
            <a:r>
              <a:rPr lang="en-US" b="1" dirty="0" smtClean="0"/>
              <a:t>DEALINGS IN TRADE MARKS</a:t>
            </a:r>
            <a:endParaRPr lang="en-US" b="1" dirty="0" smtClean="0"/>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1043059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ASSIGNMENT</a:t>
            </a:r>
            <a:br>
              <a:rPr lang="en-US" b="1" dirty="0"/>
            </a:br>
            <a:endParaRPr lang="en-US" dirty="0"/>
          </a:p>
        </p:txBody>
      </p:sp>
      <p:sp>
        <p:nvSpPr>
          <p:cNvPr id="3" name="Content Placeholder 2"/>
          <p:cNvSpPr>
            <a:spLocks noGrp="1"/>
          </p:cNvSpPr>
          <p:nvPr>
            <p:ph idx="1"/>
          </p:nvPr>
        </p:nvSpPr>
        <p:spPr/>
        <p:txBody>
          <a:bodyPr/>
          <a:lstStyle/>
          <a:p>
            <a:pPr algn="just"/>
            <a:r>
              <a:rPr lang="en-US" dirty="0" smtClean="0"/>
              <a:t>A trade mark like any other IP rights can be assigned.</a:t>
            </a:r>
          </a:p>
          <a:p>
            <a:pPr algn="just"/>
            <a:r>
              <a:rPr lang="en-US" b="1" dirty="0"/>
              <a:t>The Trade Marks Act provides for the assignment and transmission of registered trade marks</a:t>
            </a:r>
            <a:r>
              <a:rPr lang="en-US" b="1" dirty="0" smtClean="0"/>
              <a:t>.</a:t>
            </a:r>
          </a:p>
          <a:p>
            <a:pPr algn="just"/>
            <a:r>
              <a:rPr lang="en-US" dirty="0" smtClean="0"/>
              <a:t>In order to be valid the assignment must be in writing.</a:t>
            </a:r>
            <a:endParaRPr lang="en-US" dirty="0"/>
          </a:p>
        </p:txBody>
      </p:sp>
    </p:spTree>
    <p:extLst>
      <p:ext uri="{BB962C8B-B14F-4D97-AF65-F5344CB8AC3E}">
        <p14:creationId xmlns:p14="http://schemas.microsoft.com/office/powerpoint/2010/main" val="2098270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LICENSING</a:t>
            </a:r>
          </a:p>
        </p:txBody>
      </p:sp>
      <p:sp>
        <p:nvSpPr>
          <p:cNvPr id="3" name="Content Placeholder 2"/>
          <p:cNvSpPr>
            <a:spLocks noGrp="1"/>
          </p:cNvSpPr>
          <p:nvPr>
            <p:ph idx="1"/>
          </p:nvPr>
        </p:nvSpPr>
        <p:spPr/>
        <p:txBody>
          <a:bodyPr>
            <a:normAutofit fontScale="92500" lnSpcReduction="20000"/>
          </a:bodyPr>
          <a:lstStyle/>
          <a:p>
            <a:pPr algn="just"/>
            <a:r>
              <a:rPr lang="en-US" b="1" dirty="0"/>
              <a:t>The registered trade mark grants the trade mark owner the exclusive right to use the trade mark and to allow or license third parties to use the trade mark. </a:t>
            </a:r>
            <a:endParaRPr lang="en-US" b="1" dirty="0" smtClean="0"/>
          </a:p>
          <a:p>
            <a:pPr algn="just"/>
            <a:r>
              <a:rPr lang="en-US" dirty="0" smtClean="0"/>
              <a:t>The </a:t>
            </a:r>
            <a:r>
              <a:rPr lang="en-US" dirty="0"/>
              <a:t>trade mark </a:t>
            </a:r>
            <a:r>
              <a:rPr lang="en-US" dirty="0" err="1"/>
              <a:t>licence</a:t>
            </a:r>
            <a:r>
              <a:rPr lang="en-US" dirty="0"/>
              <a:t> </a:t>
            </a:r>
            <a:r>
              <a:rPr lang="en-US" b="1" dirty="0"/>
              <a:t>permits the third party to do the acts which are covered by the exclusive rights of the trade mark in relation to goods, that is affixing the trade mark on goods, containers, packaging, labels and using it in advertising, promotional activities, business papers and documents.</a:t>
            </a:r>
          </a:p>
          <a:p>
            <a:pPr algn="just"/>
            <a:endParaRPr lang="en-US" dirty="0"/>
          </a:p>
        </p:txBody>
      </p:sp>
    </p:spTree>
    <p:extLst>
      <p:ext uri="{BB962C8B-B14F-4D97-AF65-F5344CB8AC3E}">
        <p14:creationId xmlns:p14="http://schemas.microsoft.com/office/powerpoint/2010/main" val="3014576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FRANCHISING</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Franchising is another window/option through which the trademark owner can allow or </a:t>
            </a:r>
            <a:r>
              <a:rPr lang="en-US" b="1" dirty="0" err="1"/>
              <a:t>licence</a:t>
            </a:r>
            <a:r>
              <a:rPr lang="en-US" b="1" dirty="0"/>
              <a:t> another person to exploit the trademark. </a:t>
            </a:r>
            <a:endParaRPr lang="en-US" b="1" dirty="0" smtClean="0"/>
          </a:p>
          <a:p>
            <a:pPr algn="just"/>
            <a:r>
              <a:rPr lang="en-US" b="1" dirty="0" smtClean="0"/>
              <a:t>Franchising </a:t>
            </a:r>
            <a:r>
              <a:rPr lang="en-US" b="1" dirty="0"/>
              <a:t>is an arrangement whereby one person, the franchisor, who has developed a system for carrying out a particular business, allows another person called the franchisee, to use that system in line with the prescriptions of the franchisor, in exchange for compensation or royalty.</a:t>
            </a:r>
          </a:p>
        </p:txBody>
      </p:sp>
    </p:spTree>
    <p:extLst>
      <p:ext uri="{BB962C8B-B14F-4D97-AF65-F5344CB8AC3E}">
        <p14:creationId xmlns:p14="http://schemas.microsoft.com/office/powerpoint/2010/main" val="2230643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FRANCHISING</a:t>
            </a:r>
            <a:br>
              <a:rPr lang="en-US" b="1" dirty="0"/>
            </a:br>
            <a:endParaRPr lang="en-US" dirty="0"/>
          </a:p>
        </p:txBody>
      </p:sp>
      <p:sp>
        <p:nvSpPr>
          <p:cNvPr id="3" name="Content Placeholder 2"/>
          <p:cNvSpPr>
            <a:spLocks noGrp="1"/>
          </p:cNvSpPr>
          <p:nvPr>
            <p:ph idx="1"/>
          </p:nvPr>
        </p:nvSpPr>
        <p:spPr/>
        <p:txBody>
          <a:bodyPr/>
          <a:lstStyle/>
          <a:p>
            <a:pPr algn="just"/>
            <a:r>
              <a:rPr lang="en-US" dirty="0"/>
              <a:t>The relationship is a continuing one, as the franchisee operates in accordance with standards and practices established and monitored by the franchisor and with continuing assistance and support.</a:t>
            </a:r>
          </a:p>
          <a:p>
            <a:pPr algn="just"/>
            <a:r>
              <a:rPr lang="en-US" dirty="0"/>
              <a:t>Franchising thus relates to a system, which the franchisor allows or </a:t>
            </a:r>
            <a:r>
              <a:rPr lang="en-US" dirty="0" err="1"/>
              <a:t>licences</a:t>
            </a:r>
            <a:r>
              <a:rPr lang="en-US" dirty="0"/>
              <a:t> the franchise to exploit. </a:t>
            </a:r>
          </a:p>
          <a:p>
            <a:pPr algn="just"/>
            <a:endParaRPr lang="en-US" dirty="0"/>
          </a:p>
        </p:txBody>
      </p:sp>
    </p:spTree>
    <p:extLst>
      <p:ext uri="{BB962C8B-B14F-4D97-AF65-F5344CB8AC3E}">
        <p14:creationId xmlns:p14="http://schemas.microsoft.com/office/powerpoint/2010/main" val="3667198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THANK YOU</a:t>
            </a:r>
            <a:endParaRPr lang="en-US" dirty="0"/>
          </a:p>
        </p:txBody>
      </p:sp>
    </p:spTree>
    <p:extLst>
      <p:ext uri="{BB962C8B-B14F-4D97-AF65-F5344CB8AC3E}">
        <p14:creationId xmlns:p14="http://schemas.microsoft.com/office/powerpoint/2010/main" val="3865283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Presentation</a:t>
            </a:r>
            <a:endParaRPr lang="en-US" dirty="0"/>
          </a:p>
        </p:txBody>
      </p:sp>
      <p:sp>
        <p:nvSpPr>
          <p:cNvPr id="3" name="Content Placeholder 2"/>
          <p:cNvSpPr>
            <a:spLocks noGrp="1"/>
          </p:cNvSpPr>
          <p:nvPr>
            <p:ph idx="1"/>
          </p:nvPr>
        </p:nvSpPr>
        <p:spPr/>
        <p:txBody>
          <a:bodyPr/>
          <a:lstStyle/>
          <a:p>
            <a:r>
              <a:rPr lang="en-US" b="1" dirty="0" smtClean="0"/>
              <a:t>Introduction </a:t>
            </a:r>
          </a:p>
          <a:p>
            <a:r>
              <a:rPr lang="en-US" b="1" dirty="0" smtClean="0"/>
              <a:t>Rights conferred by Trade Marks</a:t>
            </a:r>
          </a:p>
          <a:p>
            <a:r>
              <a:rPr lang="en-US" b="1" dirty="0" smtClean="0"/>
              <a:t>Assignment </a:t>
            </a:r>
          </a:p>
          <a:p>
            <a:r>
              <a:rPr lang="en-US" b="1" dirty="0" smtClean="0"/>
              <a:t>Licensing </a:t>
            </a:r>
          </a:p>
          <a:p>
            <a:r>
              <a:rPr lang="en-US" b="1" dirty="0" smtClean="0"/>
              <a:t>Franchising </a:t>
            </a:r>
            <a:endParaRPr lang="en-US" b="1" dirty="0"/>
          </a:p>
        </p:txBody>
      </p:sp>
    </p:spTree>
    <p:extLst>
      <p:ext uri="{BB962C8B-B14F-4D97-AF65-F5344CB8AC3E}">
        <p14:creationId xmlns:p14="http://schemas.microsoft.com/office/powerpoint/2010/main" val="2790608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lstStyle/>
          <a:p>
            <a:pPr algn="just"/>
            <a:r>
              <a:rPr lang="en-US" b="1" dirty="0"/>
              <a:t>A trade mark is like any other personal property. </a:t>
            </a:r>
            <a:endParaRPr lang="en-US" b="1" dirty="0" smtClean="0"/>
          </a:p>
          <a:p>
            <a:pPr algn="just"/>
            <a:r>
              <a:rPr lang="en-US" dirty="0" smtClean="0"/>
              <a:t>It </a:t>
            </a:r>
            <a:r>
              <a:rPr lang="en-US" dirty="0"/>
              <a:t>may, for example, be assigned, licensed or transmitted under the operation of the law.</a:t>
            </a:r>
          </a:p>
          <a:p>
            <a:pPr algn="just"/>
            <a:endParaRPr lang="en-US" dirty="0"/>
          </a:p>
        </p:txBody>
      </p:sp>
    </p:spTree>
    <p:extLst>
      <p:ext uri="{BB962C8B-B14F-4D97-AF65-F5344CB8AC3E}">
        <p14:creationId xmlns:p14="http://schemas.microsoft.com/office/powerpoint/2010/main" val="2281411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Rights conferred by Trade Marks</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The proprietor of a registered trade mark acquires the exclusive right to use the trade mark and the right to exclude others from using it. </a:t>
            </a:r>
            <a:endParaRPr lang="en-US" b="1" dirty="0" smtClean="0"/>
          </a:p>
          <a:p>
            <a:pPr algn="just"/>
            <a:r>
              <a:rPr lang="en-US" b="1" dirty="0" smtClean="0"/>
              <a:t>The </a:t>
            </a:r>
            <a:r>
              <a:rPr lang="en-US" b="1" dirty="0"/>
              <a:t>registration of a trade mark shall, if valid, give to the registered proprietor of the trade mark the exclusive right to the use of the trade mark in relation to the goods or services in respect of which the trade mark is registered and to obtain relief in respect of infringement of the trade </a:t>
            </a:r>
            <a:r>
              <a:rPr lang="en-US" b="1" dirty="0" smtClean="0"/>
              <a:t>mark.</a:t>
            </a:r>
            <a:endParaRPr lang="en-US" b="1" dirty="0"/>
          </a:p>
        </p:txBody>
      </p:sp>
    </p:spTree>
    <p:extLst>
      <p:ext uri="{BB962C8B-B14F-4D97-AF65-F5344CB8AC3E}">
        <p14:creationId xmlns:p14="http://schemas.microsoft.com/office/powerpoint/2010/main" val="3844600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Rights conferred by Trade Marks</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The right to </a:t>
            </a:r>
            <a:r>
              <a:rPr lang="en-US" b="1" dirty="0"/>
              <a:t>use a trade mark implies, first the right of the owner of the mark to affix it on goods, containers, packaging, labels </a:t>
            </a:r>
            <a:r>
              <a:rPr lang="en-US" b="1" dirty="0" err="1"/>
              <a:t>etc</a:t>
            </a:r>
            <a:r>
              <a:rPr lang="en-US" b="1" dirty="0"/>
              <a:t>, or to use it in any other way in relation to the goods for which it is registered. </a:t>
            </a:r>
            <a:endParaRPr lang="en-US" b="1" dirty="0" smtClean="0"/>
          </a:p>
          <a:p>
            <a:pPr algn="just"/>
            <a:r>
              <a:rPr lang="en-US" dirty="0" smtClean="0"/>
              <a:t>Secondly</a:t>
            </a:r>
            <a:r>
              <a:rPr lang="en-US" dirty="0"/>
              <a:t>, </a:t>
            </a:r>
            <a:r>
              <a:rPr lang="en-US" b="1" dirty="0"/>
              <a:t>it implies the right to introduce the goods to the market under the trade mark. </a:t>
            </a:r>
            <a:endParaRPr lang="en-US" b="1" dirty="0" smtClean="0"/>
          </a:p>
          <a:p>
            <a:pPr algn="just"/>
            <a:r>
              <a:rPr lang="en-US" dirty="0" smtClean="0"/>
              <a:t>Thirdly</a:t>
            </a:r>
            <a:r>
              <a:rPr lang="en-US" dirty="0"/>
              <a:t>, </a:t>
            </a:r>
            <a:r>
              <a:rPr lang="en-US" b="1" dirty="0"/>
              <a:t>the trade mark’s owner’s right to use his mark in advertising, promotional activities, business papers, documents and so on.</a:t>
            </a:r>
          </a:p>
        </p:txBody>
      </p:sp>
    </p:spTree>
    <p:extLst>
      <p:ext uri="{BB962C8B-B14F-4D97-AF65-F5344CB8AC3E}">
        <p14:creationId xmlns:p14="http://schemas.microsoft.com/office/powerpoint/2010/main" val="742245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Rights conferred by Trade Marks</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In addition to the exclusive right to use, </a:t>
            </a:r>
            <a:r>
              <a:rPr lang="en-US" b="1" dirty="0"/>
              <a:t>the registration of a trade mark grants to the proprietor of the trade mark the right to exclude others from using his mark. </a:t>
            </a:r>
            <a:endParaRPr lang="en-US" b="1" dirty="0" smtClean="0"/>
          </a:p>
          <a:p>
            <a:pPr algn="just"/>
            <a:r>
              <a:rPr lang="en-US" dirty="0" smtClean="0"/>
              <a:t>The </a:t>
            </a:r>
            <a:r>
              <a:rPr lang="en-US" dirty="0"/>
              <a:t>right to exclude others from using the trade mark </a:t>
            </a:r>
            <a:r>
              <a:rPr lang="en-US" b="1" dirty="0"/>
              <a:t>emanates from the basic function of a trade mark, which is to distinguish goods of one enterprise from that of other enterprises. </a:t>
            </a:r>
            <a:endParaRPr lang="en-US" b="1" dirty="0" smtClean="0"/>
          </a:p>
          <a:p>
            <a:pPr algn="just"/>
            <a:r>
              <a:rPr lang="en-US" dirty="0" smtClean="0"/>
              <a:t>The </a:t>
            </a:r>
            <a:r>
              <a:rPr lang="en-US" dirty="0"/>
              <a:t>trade mark owner must be able </a:t>
            </a:r>
            <a:r>
              <a:rPr lang="en-US" b="1" dirty="0"/>
              <a:t>to object to the use of identical or confusingly similar marks in order to protect consumers and the general public from being misled</a:t>
            </a:r>
            <a:r>
              <a:rPr lang="en-US" b="1" dirty="0" smtClean="0"/>
              <a:t>. </a:t>
            </a:r>
            <a:endParaRPr lang="en-US" b="1" dirty="0"/>
          </a:p>
        </p:txBody>
      </p:sp>
    </p:spTree>
    <p:extLst>
      <p:ext uri="{BB962C8B-B14F-4D97-AF65-F5344CB8AC3E}">
        <p14:creationId xmlns:p14="http://schemas.microsoft.com/office/powerpoint/2010/main" val="931864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Rights conferred by Trade Marks</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The Trade Marks Act, therefore, </a:t>
            </a:r>
            <a:r>
              <a:rPr lang="en-US" b="1" dirty="0"/>
              <a:t>allows the trade mark owner to object to any use of his trade mark by any person for goods for which it is protected, to the affixing of the trade mark on such goods and to the offering of the goods for sale under the trade mark, or the use of the mark in advertising, business papers or any other kind of document. </a:t>
            </a:r>
            <a:endParaRPr lang="en-US" b="1" dirty="0" smtClean="0"/>
          </a:p>
          <a:p>
            <a:pPr algn="just"/>
            <a:r>
              <a:rPr lang="en-US" dirty="0" smtClean="0"/>
              <a:t>In </a:t>
            </a:r>
            <a:r>
              <a:rPr lang="en-US" dirty="0"/>
              <a:t>addition, since consumers are to be protected against confusion, protection also extends to the use of similar goods, if such use is likely to deceive or cause confusion to the </a:t>
            </a:r>
            <a:r>
              <a:rPr lang="en-US" dirty="0" smtClean="0"/>
              <a:t>customer.</a:t>
            </a:r>
            <a:endParaRPr lang="en-US" dirty="0"/>
          </a:p>
          <a:p>
            <a:pPr algn="just"/>
            <a:endParaRPr lang="en-US" dirty="0"/>
          </a:p>
        </p:txBody>
      </p:sp>
    </p:spTree>
    <p:extLst>
      <p:ext uri="{BB962C8B-B14F-4D97-AF65-F5344CB8AC3E}">
        <p14:creationId xmlns:p14="http://schemas.microsoft.com/office/powerpoint/2010/main" val="2669276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Rights conferred by Trade Marks</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a:t>
            </a:r>
            <a:r>
              <a:rPr lang="en-US" dirty="0"/>
              <a:t>exclusive right granted to the proprietor of a trade mark </a:t>
            </a:r>
            <a:r>
              <a:rPr lang="en-US" b="1" dirty="0"/>
              <a:t>is not absolute</a:t>
            </a:r>
            <a:r>
              <a:rPr lang="en-US" dirty="0"/>
              <a:t>. </a:t>
            </a:r>
            <a:endParaRPr lang="en-US" dirty="0" smtClean="0"/>
          </a:p>
          <a:p>
            <a:pPr algn="just"/>
            <a:r>
              <a:rPr lang="en-US" dirty="0" smtClean="0"/>
              <a:t>The </a:t>
            </a:r>
            <a:r>
              <a:rPr lang="en-US" dirty="0"/>
              <a:t>exclusive right shall not apply to the following circumstances</a:t>
            </a:r>
            <a:r>
              <a:rPr lang="en-US" dirty="0" smtClean="0"/>
              <a:t>.</a:t>
            </a:r>
            <a:endParaRPr lang="en-US" dirty="0"/>
          </a:p>
          <a:p>
            <a:pPr lvl="0" algn="just"/>
            <a:r>
              <a:rPr lang="en-US" b="1" dirty="0" smtClean="0"/>
              <a:t>(i) Where </a:t>
            </a:r>
            <a:r>
              <a:rPr lang="en-US" b="1" dirty="0"/>
              <a:t>the trade mark owner permits or expressly or impliedly consents to the use of the trade mark</a:t>
            </a:r>
            <a:r>
              <a:rPr lang="en-US" b="1" dirty="0" smtClean="0"/>
              <a:t>;</a:t>
            </a:r>
            <a:endParaRPr lang="en-US" b="1" dirty="0"/>
          </a:p>
          <a:p>
            <a:pPr lvl="0" algn="just"/>
            <a:r>
              <a:rPr lang="en-US" b="1" dirty="0" smtClean="0"/>
              <a:t>(ii) Where </a:t>
            </a:r>
            <a:r>
              <a:rPr lang="en-US" b="1" dirty="0"/>
              <a:t>the use of the trade mark is reasonably necessary to indicate the intended purpose of a product, provided the use of the trade mark is in the course of trade between any person and the goods;</a:t>
            </a:r>
          </a:p>
          <a:p>
            <a:pPr algn="just"/>
            <a:endParaRPr lang="en-US" dirty="0"/>
          </a:p>
        </p:txBody>
      </p:sp>
    </p:spTree>
    <p:extLst>
      <p:ext uri="{BB962C8B-B14F-4D97-AF65-F5344CB8AC3E}">
        <p14:creationId xmlns:p14="http://schemas.microsoft.com/office/powerpoint/2010/main" val="917639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Rights conferred by Trade Marks</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lvl="0" algn="just"/>
            <a:r>
              <a:rPr lang="en-US" b="1" dirty="0" smtClean="0"/>
              <a:t>(iii) Any </a:t>
            </a:r>
            <a:r>
              <a:rPr lang="en-US" b="1" dirty="0" err="1"/>
              <a:t>bonafide</a:t>
            </a:r>
            <a:r>
              <a:rPr lang="en-US" b="1" dirty="0"/>
              <a:t> use by a person of his own name or of the name of his place of business, or of the name or of the name of the place of business</a:t>
            </a:r>
            <a:r>
              <a:rPr lang="en-US" b="1" dirty="0" smtClean="0"/>
              <a:t>;</a:t>
            </a:r>
            <a:r>
              <a:rPr lang="en-US" b="1" dirty="0"/>
              <a:t> </a:t>
            </a:r>
          </a:p>
          <a:p>
            <a:pPr lvl="0" algn="just"/>
            <a:r>
              <a:rPr lang="en-US" b="1" dirty="0" smtClean="0"/>
              <a:t>(iv) The </a:t>
            </a:r>
            <a:r>
              <a:rPr lang="en-US" b="1" dirty="0"/>
              <a:t>use by any person of any </a:t>
            </a:r>
            <a:r>
              <a:rPr lang="en-US" b="1" dirty="0" err="1"/>
              <a:t>bonafide</a:t>
            </a:r>
            <a:r>
              <a:rPr lang="en-US" b="1" dirty="0"/>
              <a:t> description of the character or quality of his goods</a:t>
            </a:r>
            <a:r>
              <a:rPr lang="en-US" b="1" dirty="0" smtClean="0"/>
              <a:t>;</a:t>
            </a:r>
            <a:endParaRPr lang="en-US" b="1" dirty="0"/>
          </a:p>
          <a:p>
            <a:pPr lvl="0" algn="just"/>
            <a:r>
              <a:rPr lang="en-US" b="1" dirty="0" smtClean="0"/>
              <a:t>(v) Where </a:t>
            </a:r>
            <a:r>
              <a:rPr lang="en-US" b="1" dirty="0"/>
              <a:t>trade mark rights have been exhausted</a:t>
            </a:r>
            <a:r>
              <a:rPr lang="en-US" b="1" dirty="0" smtClean="0"/>
              <a:t>.</a:t>
            </a:r>
            <a:r>
              <a:rPr lang="en-US" b="1" dirty="0"/>
              <a:t> </a:t>
            </a:r>
          </a:p>
          <a:p>
            <a:pPr algn="just"/>
            <a:endParaRPr lang="en-US" dirty="0"/>
          </a:p>
        </p:txBody>
      </p:sp>
    </p:spTree>
    <p:extLst>
      <p:ext uri="{BB962C8B-B14F-4D97-AF65-F5344CB8AC3E}">
        <p14:creationId xmlns:p14="http://schemas.microsoft.com/office/powerpoint/2010/main" val="18995420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849</Words>
  <Application>Microsoft Office PowerPoint</Application>
  <PresentationFormat>On-screen Show (4:3)</PresentationFormat>
  <Paragraphs>51</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 UNIVERSITY OF LUSAKA SCHOOL OF LAW </vt:lpstr>
      <vt:lpstr>Structure of Presentation</vt:lpstr>
      <vt:lpstr>Introduction  </vt:lpstr>
      <vt:lpstr>Rights conferred by Trade Marks </vt:lpstr>
      <vt:lpstr>Rights conferred by Trade Marks </vt:lpstr>
      <vt:lpstr>Rights conferred by Trade Marks </vt:lpstr>
      <vt:lpstr>Rights conferred by Trade Marks </vt:lpstr>
      <vt:lpstr>Rights conferred by Trade Marks </vt:lpstr>
      <vt:lpstr>Rights conferred by Trade Marks </vt:lpstr>
      <vt:lpstr>ASSIGNMENT </vt:lpstr>
      <vt:lpstr>LICENSING</vt:lpstr>
      <vt:lpstr>FRANCHISING </vt:lpstr>
      <vt:lpstr>FRANCHISING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4</cp:revision>
  <dcterms:created xsi:type="dcterms:W3CDTF">2014-05-01T17:39:49Z</dcterms:created>
  <dcterms:modified xsi:type="dcterms:W3CDTF">2014-05-01T18:12:33Z</dcterms:modified>
</cp:coreProperties>
</file>